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9939338" cy="68072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022A-FA1B-47BE-84E2-08913A03DE4C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A02F3-5E2D-412A-9155-C6A31986FE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742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022A-FA1B-47BE-84E2-08913A03DE4C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A02F3-5E2D-412A-9155-C6A31986FE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7151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022A-FA1B-47BE-84E2-08913A03DE4C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A02F3-5E2D-412A-9155-C6A31986FE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799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022A-FA1B-47BE-84E2-08913A03DE4C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A02F3-5E2D-412A-9155-C6A31986FE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7157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022A-FA1B-47BE-84E2-08913A03DE4C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A02F3-5E2D-412A-9155-C6A31986FE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7626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022A-FA1B-47BE-84E2-08913A03DE4C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A02F3-5E2D-412A-9155-C6A31986FE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4510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022A-FA1B-47BE-84E2-08913A03DE4C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A02F3-5E2D-412A-9155-C6A31986FE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1858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022A-FA1B-47BE-84E2-08913A03DE4C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A02F3-5E2D-412A-9155-C6A31986FE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0772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022A-FA1B-47BE-84E2-08913A03DE4C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A02F3-5E2D-412A-9155-C6A31986FE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9361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022A-FA1B-47BE-84E2-08913A03DE4C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A02F3-5E2D-412A-9155-C6A31986FE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8907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022A-FA1B-47BE-84E2-08913A03DE4C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A02F3-5E2D-412A-9155-C6A31986FE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593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1022A-FA1B-47BE-84E2-08913A03DE4C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A02F3-5E2D-412A-9155-C6A31986FE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3248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125399"/>
              </p:ext>
            </p:extLst>
          </p:nvPr>
        </p:nvGraphicFramePr>
        <p:xfrm>
          <a:off x="372666" y="191277"/>
          <a:ext cx="11252718" cy="6475445"/>
        </p:xfrm>
        <a:graphic>
          <a:graphicData uri="http://schemas.openxmlformats.org/drawingml/2006/table">
            <a:tbl>
              <a:tblPr/>
              <a:tblGrid>
                <a:gridCol w="112527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7544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/>
                        <a:t>ㄹ</a:t>
                      </a:r>
                      <a:r>
                        <a:rPr lang="ko-KR" altLang="en-US" dirty="0"/>
                        <a:t>           </a:t>
                      </a:r>
                      <a:endParaRPr lang="en-US" altLang="ko-KR" dirty="0"/>
                    </a:p>
                    <a:p>
                      <a:pPr latinLnBrk="1"/>
                      <a:endParaRPr lang="en-US" altLang="ko-KR" dirty="0"/>
                    </a:p>
                    <a:p>
                      <a:pPr latinLnBrk="1"/>
                      <a:endParaRPr lang="en-US" altLang="ko-KR" dirty="0"/>
                    </a:p>
                    <a:p>
                      <a:pPr latinLnBrk="1"/>
                      <a:endParaRPr lang="en-US" altLang="ko-KR" dirty="0"/>
                    </a:p>
                    <a:p>
                      <a:pPr latinLnBrk="1"/>
                      <a:endParaRPr lang="en-US" altLang="ko-KR" dirty="0"/>
                    </a:p>
                    <a:p>
                      <a:pPr latinLnBrk="1"/>
                      <a:endParaRPr lang="en-US" altLang="ko-KR" dirty="0"/>
                    </a:p>
                    <a:p>
                      <a:pPr latinLnBrk="1"/>
                      <a:r>
                        <a:rPr lang="en-US" altLang="ko-KR" dirty="0"/>
                        <a:t>                                                                      </a:t>
                      </a:r>
                      <a:endParaRPr lang="en-US" altLang="ko-KR" sz="1200" b="1" dirty="0"/>
                    </a:p>
                    <a:p>
                      <a:pPr latinLnBrk="1"/>
                      <a:r>
                        <a:rPr lang="en-US" altLang="ko-KR" dirty="0"/>
                        <a:t>                                 </a:t>
                      </a:r>
                    </a:p>
                    <a:p>
                      <a:pPr latinLnBrk="1"/>
                      <a:r>
                        <a:rPr lang="en-US" altLang="ko-KR" sz="1000" dirty="0"/>
                        <a:t>                                                           </a:t>
                      </a:r>
                    </a:p>
                    <a:p>
                      <a:pPr latinLnBrk="1"/>
                      <a:endParaRPr lang="en-US" altLang="ko-KR" sz="1000" b="1" dirty="0"/>
                    </a:p>
                    <a:p>
                      <a:pPr latinLnBrk="1"/>
                      <a:endParaRPr lang="en-US" altLang="ko-KR" dirty="0"/>
                    </a:p>
                    <a:p>
                      <a:pPr algn="l" latinLnBrk="1"/>
                      <a:r>
                        <a:rPr lang="en-US" altLang="ko-KR" dirty="0"/>
                        <a:t>                                                                                                        </a:t>
                      </a:r>
                    </a:p>
                    <a:p>
                      <a:pPr latinLnBrk="1"/>
                      <a:endParaRPr lang="en-US" altLang="ko-KR" dirty="0"/>
                    </a:p>
                    <a:p>
                      <a:pPr latinLnBrk="1"/>
                      <a:endParaRPr lang="en-US" altLang="ko-KR" dirty="0"/>
                    </a:p>
                    <a:p>
                      <a:pPr latinLnBrk="1"/>
                      <a:endParaRPr lang="en-US" altLang="ko-KR" dirty="0"/>
                    </a:p>
                    <a:p>
                      <a:pPr latinLnBrk="1"/>
                      <a:endParaRPr lang="en-US" altLang="ko-KR" dirty="0"/>
                    </a:p>
                    <a:p>
                      <a:pPr latinLnBrk="1"/>
                      <a:endParaRPr lang="en-US" altLang="ko-KR" dirty="0"/>
                    </a:p>
                    <a:p>
                      <a:pPr latinLnBrk="1"/>
                      <a:endParaRPr lang="en-US" altLang="ko-KR" dirty="0"/>
                    </a:p>
                    <a:p>
                      <a:pPr latinLnBrk="1"/>
                      <a:r>
                        <a:rPr lang="en-US" altLang="ko-KR" dirty="0"/>
                        <a:t>                                   </a:t>
                      </a:r>
                      <a:endParaRPr lang="en-US" altLang="ko-KR" sz="1200" b="1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B4BFFD39-6800-4B23-B5F9-A1E04B16B3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2038399"/>
              </p:ext>
            </p:extLst>
          </p:nvPr>
        </p:nvGraphicFramePr>
        <p:xfrm>
          <a:off x="10434958" y="5782404"/>
          <a:ext cx="712446" cy="3205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2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0542">
                <a:tc>
                  <a:txBody>
                    <a:bodyPr/>
                    <a:lstStyle/>
                    <a:p>
                      <a:pPr algn="ctr" latinLnBrk="1"/>
                      <a:endParaRPr lang="en-US" altLang="ko-K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44" y="317240"/>
            <a:ext cx="573689" cy="541176"/>
          </a:xfrm>
          <a:prstGeom prst="rect">
            <a:avLst/>
          </a:prstGeom>
        </p:spPr>
      </p:pic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618950"/>
              </p:ext>
            </p:extLst>
          </p:nvPr>
        </p:nvGraphicFramePr>
        <p:xfrm>
          <a:off x="6783088" y="856657"/>
          <a:ext cx="2106587" cy="599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6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99350">
                <a:tc>
                  <a:txBody>
                    <a:bodyPr/>
                    <a:lstStyle/>
                    <a:p>
                      <a:pPr algn="ctr" latinLnBrk="1"/>
                      <a:endParaRPr lang="en-US" altLang="ko-KR" sz="120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꿈마루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094813"/>
              </p:ext>
            </p:extLst>
          </p:nvPr>
        </p:nvGraphicFramePr>
        <p:xfrm>
          <a:off x="11404714" y="1034823"/>
          <a:ext cx="220670" cy="668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68211">
                <a:tc>
                  <a:txBody>
                    <a:bodyPr/>
                    <a:lstStyle/>
                    <a:p>
                      <a:pPr algn="ctr" latinLnBrk="1"/>
                      <a:endParaRPr lang="en-US" altLang="ko-K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후문</a:t>
                      </a:r>
                      <a:endParaRPr lang="en-US" altLang="ko-KR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8" name="그림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389" y="627977"/>
            <a:ext cx="231301" cy="211475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283" y="1791588"/>
            <a:ext cx="231301" cy="211475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453" y="3248230"/>
            <a:ext cx="231301" cy="211475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217" y="5640193"/>
            <a:ext cx="232313" cy="2124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3987265" y="3288776"/>
            <a:ext cx="1223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  </a:t>
            </a:r>
          </a:p>
        </p:txBody>
      </p:sp>
      <p:pic>
        <p:nvPicPr>
          <p:cNvPr id="55" name="그림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306467" y="1798716"/>
            <a:ext cx="231301" cy="211475"/>
          </a:xfrm>
          <a:prstGeom prst="rect">
            <a:avLst/>
          </a:prstGeom>
        </p:spPr>
      </p:pic>
      <p:pic>
        <p:nvPicPr>
          <p:cNvPr id="56" name="그림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276" y="2403468"/>
            <a:ext cx="231301" cy="195018"/>
          </a:xfrm>
          <a:prstGeom prst="rect">
            <a:avLst/>
          </a:prstGeom>
        </p:spPr>
      </p:pic>
      <p:pic>
        <p:nvPicPr>
          <p:cNvPr id="58" name="그림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3425" y="5836936"/>
            <a:ext cx="231301" cy="211475"/>
          </a:xfrm>
          <a:prstGeom prst="rect">
            <a:avLst/>
          </a:prstGeom>
        </p:spPr>
      </p:pic>
      <p:sp>
        <p:nvSpPr>
          <p:cNvPr id="60" name="이등변 삼각형 59"/>
          <p:cNvSpPr/>
          <p:nvPr/>
        </p:nvSpPr>
        <p:spPr>
          <a:xfrm>
            <a:off x="4378652" y="2614161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이등변 삼각형 60"/>
          <p:cNvSpPr/>
          <p:nvPr/>
        </p:nvSpPr>
        <p:spPr>
          <a:xfrm rot="10055788">
            <a:off x="10131543" y="1263812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이등변 삼각형 61"/>
          <p:cNvSpPr/>
          <p:nvPr/>
        </p:nvSpPr>
        <p:spPr>
          <a:xfrm rot="16200000">
            <a:off x="10707920" y="5759553"/>
            <a:ext cx="282921" cy="366243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4" name="그림 6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276387" y="1635325"/>
            <a:ext cx="231301" cy="211475"/>
          </a:xfrm>
          <a:prstGeom prst="rect">
            <a:avLst/>
          </a:prstGeom>
        </p:spPr>
      </p:pic>
      <p:graphicFrame>
        <p:nvGraphicFramePr>
          <p:cNvPr id="69" name="표 68">
            <a:extLst>
              <a:ext uri="{FF2B5EF4-FFF2-40B4-BE49-F238E27FC236}">
                <a16:creationId xmlns:a16="http://schemas.microsoft.com/office/drawing/2014/main" id="{3F9CA583-6589-475D-9B16-071152FBE5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207128"/>
              </p:ext>
            </p:extLst>
          </p:nvPr>
        </p:nvGraphicFramePr>
        <p:xfrm>
          <a:off x="4290291" y="1824054"/>
          <a:ext cx="1891020" cy="591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5510">
                  <a:extLst>
                    <a:ext uri="{9D8B030D-6E8A-4147-A177-3AD203B41FA5}">
                      <a16:colId xmlns:a16="http://schemas.microsoft.com/office/drawing/2014/main" val="824319333"/>
                    </a:ext>
                  </a:extLst>
                </a:gridCol>
              </a:tblGrid>
              <a:tr h="591536">
                <a:tc>
                  <a:txBody>
                    <a:bodyPr/>
                    <a:lstStyle/>
                    <a:p>
                      <a:pPr algn="ctr" latinLnBrk="1"/>
                      <a:endParaRPr lang="en-US" altLang="ko-KR" sz="120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숙직실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창고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0" name="TextBox 69">
            <a:extLst>
              <a:ext uri="{FF2B5EF4-FFF2-40B4-BE49-F238E27FC236}">
                <a16:creationId xmlns:a16="http://schemas.microsoft.com/office/drawing/2014/main" id="{1A7599AF-9894-41A4-BF43-35369A3F9274}"/>
              </a:ext>
            </a:extLst>
          </p:cNvPr>
          <p:cNvSpPr txBox="1"/>
          <p:nvPr/>
        </p:nvSpPr>
        <p:spPr>
          <a:xfrm>
            <a:off x="5066474" y="5836707"/>
            <a:ext cx="1243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/>
              <a:t>운동장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401655" y="101547"/>
            <a:ext cx="134038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/>
              <a:t>CCTV</a:t>
            </a:r>
          </a:p>
          <a:p>
            <a:pPr algn="ctr"/>
            <a:r>
              <a:rPr lang="ko-KR" altLang="en-US" sz="1200" dirty="0"/>
              <a:t> </a:t>
            </a:r>
            <a:r>
              <a:rPr lang="ko-KR" altLang="en-US" sz="1600" dirty="0"/>
              <a:t>배치도</a:t>
            </a:r>
          </a:p>
        </p:txBody>
      </p:sp>
      <p:graphicFrame>
        <p:nvGraphicFramePr>
          <p:cNvPr id="72" name="표 71">
            <a:extLst>
              <a:ext uri="{FF2B5EF4-FFF2-40B4-BE49-F238E27FC236}">
                <a16:creationId xmlns:a16="http://schemas.microsoft.com/office/drawing/2014/main" id="{3E68BC10-A6AE-4B94-800B-A03C81FEC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302894"/>
              </p:ext>
            </p:extLst>
          </p:nvPr>
        </p:nvGraphicFramePr>
        <p:xfrm>
          <a:off x="10277787" y="1964930"/>
          <a:ext cx="627333" cy="1283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6189">
                <a:tc>
                  <a:txBody>
                    <a:bodyPr/>
                    <a:lstStyle/>
                    <a:p>
                      <a:pPr latinLnBrk="1"/>
                      <a:endParaRPr lang="en-US" altLang="ko-KR" sz="120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창고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866"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창고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3" name="표 72">
            <a:extLst>
              <a:ext uri="{FF2B5EF4-FFF2-40B4-BE49-F238E27FC236}">
                <a16:creationId xmlns:a16="http://schemas.microsoft.com/office/drawing/2014/main" id="{F97A565A-9079-491A-BFD0-71921A1A0F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619930"/>
              </p:ext>
            </p:extLst>
          </p:nvPr>
        </p:nvGraphicFramePr>
        <p:xfrm>
          <a:off x="7140339" y="6377683"/>
          <a:ext cx="617894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78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34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정문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4" name="표 73">
            <a:extLst>
              <a:ext uri="{FF2B5EF4-FFF2-40B4-BE49-F238E27FC236}">
                <a16:creationId xmlns:a16="http://schemas.microsoft.com/office/drawing/2014/main" id="{39C511EF-9FD0-4452-BC4D-7992FCB1BF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765885"/>
              </p:ext>
            </p:extLst>
          </p:nvPr>
        </p:nvGraphicFramePr>
        <p:xfrm>
          <a:off x="9494230" y="368987"/>
          <a:ext cx="142750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37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753">
                  <a:extLst>
                    <a:ext uri="{9D8B030D-6E8A-4147-A177-3AD203B41FA5}">
                      <a16:colId xmlns:a16="http://schemas.microsoft.com/office/drawing/2014/main" val="824319333"/>
                    </a:ext>
                  </a:extLst>
                </a:gridCol>
              </a:tblGrid>
              <a:tr h="412254">
                <a:tc>
                  <a:txBody>
                    <a:bodyPr/>
                    <a:lstStyle/>
                    <a:p>
                      <a:pPr algn="ctr" latinLnBrk="1"/>
                      <a:endParaRPr lang="en-US" altLang="ko-KR" sz="120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차고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차고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5" name="표 74">
            <a:extLst>
              <a:ext uri="{FF2B5EF4-FFF2-40B4-BE49-F238E27FC236}">
                <a16:creationId xmlns:a16="http://schemas.microsoft.com/office/drawing/2014/main" id="{003A1F5C-655F-4659-A5C5-831F7BF557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791737"/>
              </p:ext>
            </p:extLst>
          </p:nvPr>
        </p:nvGraphicFramePr>
        <p:xfrm>
          <a:off x="6565031" y="1791588"/>
          <a:ext cx="2345540" cy="10957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5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95734">
                <a:tc>
                  <a:txBody>
                    <a:bodyPr/>
                    <a:lstStyle/>
                    <a:p>
                      <a:pPr algn="ctr" latinLnBrk="1"/>
                      <a:endParaRPr lang="en-US" altLang="ko-KR" sz="120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120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유치원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9" name="표 78">
            <a:extLst>
              <a:ext uri="{FF2B5EF4-FFF2-40B4-BE49-F238E27FC236}">
                <a16:creationId xmlns:a16="http://schemas.microsoft.com/office/drawing/2014/main" id="{6FEB8819-4DA9-485A-B305-50361AB842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655305"/>
              </p:ext>
            </p:extLst>
          </p:nvPr>
        </p:nvGraphicFramePr>
        <p:xfrm>
          <a:off x="8263304" y="368349"/>
          <a:ext cx="573690" cy="296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3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66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변전소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8" name="이등변 삼각형 87">
            <a:extLst>
              <a:ext uri="{FF2B5EF4-FFF2-40B4-BE49-F238E27FC236}">
                <a16:creationId xmlns:a16="http://schemas.microsoft.com/office/drawing/2014/main" id="{8FE9EE72-EDA7-48FC-B70D-A2F8B9ABBD6F}"/>
              </a:ext>
            </a:extLst>
          </p:cNvPr>
          <p:cNvSpPr/>
          <p:nvPr/>
        </p:nvSpPr>
        <p:spPr>
          <a:xfrm rot="12214861">
            <a:off x="10279379" y="4913681"/>
            <a:ext cx="412343" cy="409383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이등변 삼각형 88">
            <a:extLst>
              <a:ext uri="{FF2B5EF4-FFF2-40B4-BE49-F238E27FC236}">
                <a16:creationId xmlns:a16="http://schemas.microsoft.com/office/drawing/2014/main" id="{C5DDD07A-DD48-426C-A64C-EB0C54EE3BB8}"/>
              </a:ext>
            </a:extLst>
          </p:cNvPr>
          <p:cNvSpPr/>
          <p:nvPr/>
        </p:nvSpPr>
        <p:spPr>
          <a:xfrm>
            <a:off x="6576916" y="5843719"/>
            <a:ext cx="412343" cy="409383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이등변 삼각형 89">
            <a:extLst>
              <a:ext uri="{FF2B5EF4-FFF2-40B4-BE49-F238E27FC236}">
                <a16:creationId xmlns:a16="http://schemas.microsoft.com/office/drawing/2014/main" id="{7BDE6903-66E8-4C7B-9104-FB71842E8D24}"/>
              </a:ext>
            </a:extLst>
          </p:cNvPr>
          <p:cNvSpPr/>
          <p:nvPr/>
        </p:nvSpPr>
        <p:spPr>
          <a:xfrm rot="831518">
            <a:off x="959010" y="5320215"/>
            <a:ext cx="412343" cy="409383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이등변 삼각형 90">
            <a:extLst>
              <a:ext uri="{FF2B5EF4-FFF2-40B4-BE49-F238E27FC236}">
                <a16:creationId xmlns:a16="http://schemas.microsoft.com/office/drawing/2014/main" id="{90F2FBEE-9A22-48B5-921F-50EE79B6895E}"/>
              </a:ext>
            </a:extLst>
          </p:cNvPr>
          <p:cNvSpPr/>
          <p:nvPr/>
        </p:nvSpPr>
        <p:spPr>
          <a:xfrm rot="5400000">
            <a:off x="8817679" y="470486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이등변 삼각형 91">
            <a:extLst>
              <a:ext uri="{FF2B5EF4-FFF2-40B4-BE49-F238E27FC236}">
                <a16:creationId xmlns:a16="http://schemas.microsoft.com/office/drawing/2014/main" id="{25EDC2DB-0A87-4525-B292-0637A4937312}"/>
              </a:ext>
            </a:extLst>
          </p:cNvPr>
          <p:cNvSpPr/>
          <p:nvPr/>
        </p:nvSpPr>
        <p:spPr>
          <a:xfrm rot="14412958">
            <a:off x="4458895" y="1233873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이등변 삼각형 92">
            <a:extLst>
              <a:ext uri="{FF2B5EF4-FFF2-40B4-BE49-F238E27FC236}">
                <a16:creationId xmlns:a16="http://schemas.microsoft.com/office/drawing/2014/main" id="{8A1CCBD1-E7B6-4522-A636-690F4B0A01D3}"/>
              </a:ext>
            </a:extLst>
          </p:cNvPr>
          <p:cNvSpPr/>
          <p:nvPr/>
        </p:nvSpPr>
        <p:spPr>
          <a:xfrm rot="14622045">
            <a:off x="9158548" y="1463352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4E3655F-2128-4A5E-8F1B-A40783B9D96C}"/>
              </a:ext>
            </a:extLst>
          </p:cNvPr>
          <p:cNvSpPr txBox="1"/>
          <p:nvPr/>
        </p:nvSpPr>
        <p:spPr>
          <a:xfrm>
            <a:off x="10305519" y="6135857"/>
            <a:ext cx="978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b="1" dirty="0" err="1"/>
              <a:t>트램펄린</a:t>
            </a:r>
            <a:endParaRPr lang="ko-KR" altLang="en-US" sz="1200" b="1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1D48267-89F4-4610-AD32-7BFF02BA8F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229" y="3534189"/>
            <a:ext cx="8897592" cy="2106226"/>
          </a:xfrm>
          <a:prstGeom prst="rect">
            <a:avLst/>
          </a:prstGeom>
        </p:spPr>
      </p:pic>
      <p:sp>
        <p:nvSpPr>
          <p:cNvPr id="94" name="이등변 삼각형 93">
            <a:extLst>
              <a:ext uri="{FF2B5EF4-FFF2-40B4-BE49-F238E27FC236}">
                <a16:creationId xmlns:a16="http://schemas.microsoft.com/office/drawing/2014/main" id="{F5020D1D-3D40-4E06-909B-A4A2ECAD96EF}"/>
              </a:ext>
            </a:extLst>
          </p:cNvPr>
          <p:cNvSpPr/>
          <p:nvPr/>
        </p:nvSpPr>
        <p:spPr>
          <a:xfrm rot="4398763">
            <a:off x="10165143" y="3202521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48060" y="5215988"/>
            <a:ext cx="232313" cy="212400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326" y="5118372"/>
            <a:ext cx="232313" cy="212400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668242" y="4878266"/>
            <a:ext cx="232313" cy="212400"/>
          </a:xfrm>
          <a:prstGeom prst="rect">
            <a:avLst/>
          </a:prstGeom>
        </p:spPr>
      </p:pic>
      <p:sp>
        <p:nvSpPr>
          <p:cNvPr id="87" name="이등변 삼각형 86">
            <a:extLst>
              <a:ext uri="{FF2B5EF4-FFF2-40B4-BE49-F238E27FC236}">
                <a16:creationId xmlns:a16="http://schemas.microsoft.com/office/drawing/2014/main" id="{3B12B419-9911-4856-9B6A-A7522AB7FF49}"/>
              </a:ext>
            </a:extLst>
          </p:cNvPr>
          <p:cNvSpPr/>
          <p:nvPr/>
        </p:nvSpPr>
        <p:spPr>
          <a:xfrm rot="15922332">
            <a:off x="1768183" y="4630276"/>
            <a:ext cx="412343" cy="409382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3" name="그림 52">
            <a:extLst>
              <a:ext uri="{FF2B5EF4-FFF2-40B4-BE49-F238E27FC236}">
                <a16:creationId xmlns:a16="http://schemas.microsoft.com/office/drawing/2014/main" id="{0C80C859-EA2B-46B1-8E24-97C989BD88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759886" y="5206031"/>
            <a:ext cx="232313" cy="212400"/>
          </a:xfrm>
          <a:prstGeom prst="rect">
            <a:avLst/>
          </a:prstGeom>
        </p:spPr>
      </p:pic>
      <p:sp>
        <p:nvSpPr>
          <p:cNvPr id="54" name="이등변 삼각형 53">
            <a:extLst>
              <a:ext uri="{FF2B5EF4-FFF2-40B4-BE49-F238E27FC236}">
                <a16:creationId xmlns:a16="http://schemas.microsoft.com/office/drawing/2014/main" id="{CA911823-C339-4694-83B9-9449AE63A7BA}"/>
              </a:ext>
            </a:extLst>
          </p:cNvPr>
          <p:cNvSpPr/>
          <p:nvPr/>
        </p:nvSpPr>
        <p:spPr>
          <a:xfrm rot="10800000">
            <a:off x="5683657" y="4796648"/>
            <a:ext cx="412343" cy="409383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85D15E1-5811-40C8-88CB-E6483173335F}"/>
              </a:ext>
            </a:extLst>
          </p:cNvPr>
          <p:cNvSpPr/>
          <p:nvPr/>
        </p:nvSpPr>
        <p:spPr>
          <a:xfrm>
            <a:off x="2478843" y="4250266"/>
            <a:ext cx="323623" cy="2709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이등변 삼각형 81">
            <a:extLst>
              <a:ext uri="{FF2B5EF4-FFF2-40B4-BE49-F238E27FC236}">
                <a16:creationId xmlns:a16="http://schemas.microsoft.com/office/drawing/2014/main" id="{4C401EC1-003B-4D5A-A720-5F1D1E4FC98D}"/>
              </a:ext>
            </a:extLst>
          </p:cNvPr>
          <p:cNvSpPr/>
          <p:nvPr/>
        </p:nvSpPr>
        <p:spPr>
          <a:xfrm rot="5400000">
            <a:off x="2342190" y="4182888"/>
            <a:ext cx="217370" cy="379558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6" name="그림 85">
            <a:extLst>
              <a:ext uri="{FF2B5EF4-FFF2-40B4-BE49-F238E27FC236}">
                <a16:creationId xmlns:a16="http://schemas.microsoft.com/office/drawing/2014/main" id="{64F7E7E0-9E3E-454C-BA10-0F3296184F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1078" y="4279994"/>
            <a:ext cx="231301" cy="21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094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FF9BBC-95CB-4E16-AD31-09C5DDC75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858"/>
            <a:ext cx="10515600" cy="320675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설치 장소 및 촬영범위</a:t>
            </a:r>
          </a:p>
        </p:txBody>
      </p:sp>
      <p:graphicFrame>
        <p:nvGraphicFramePr>
          <p:cNvPr id="4" name="내용 개체 틀 3">
            <a:extLst>
              <a:ext uri="{FF2B5EF4-FFF2-40B4-BE49-F238E27FC236}">
                <a16:creationId xmlns:a16="http://schemas.microsoft.com/office/drawing/2014/main" id="{4E4357FC-B3CA-4501-8237-3025D27EED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9433810"/>
              </p:ext>
            </p:extLst>
          </p:nvPr>
        </p:nvGraphicFramePr>
        <p:xfrm>
          <a:off x="838200" y="601133"/>
          <a:ext cx="10515600" cy="59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4450">
                  <a:extLst>
                    <a:ext uri="{9D8B030D-6E8A-4147-A177-3AD203B41FA5}">
                      <a16:colId xmlns:a16="http://schemas.microsoft.com/office/drawing/2014/main" val="3570433766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421542289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884140631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398235184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50969878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1579583783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943234758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1404292242"/>
                    </a:ext>
                  </a:extLst>
                </a:gridCol>
              </a:tblGrid>
              <a:tr h="3631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연번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위치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대수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모델명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촬영범위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촬영시간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보관기간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비고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72846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창고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/>
                        <a:t>에스원</a:t>
                      </a:r>
                      <a:r>
                        <a:rPr lang="ko-KR" altLang="en-US" sz="1000" dirty="0"/>
                        <a:t> </a:t>
                      </a:r>
                      <a:r>
                        <a:rPr lang="en-US" altLang="ko-KR" sz="1000" dirty="0"/>
                        <a:t>VBR-10306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/>
                        <a:t>꿈마루</a:t>
                      </a:r>
                      <a:r>
                        <a:rPr lang="ko-KR" altLang="en-US" sz="1000" dirty="0"/>
                        <a:t> 출입문 및 차고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24</a:t>
                      </a:r>
                      <a:r>
                        <a:rPr lang="ko-KR" altLang="en-US" sz="1000" dirty="0"/>
                        <a:t>시간</a:t>
                      </a:r>
                    </a:p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30</a:t>
                      </a:r>
                      <a:r>
                        <a:rPr lang="ko-KR" altLang="en-US" sz="1000" dirty="0"/>
                        <a:t>일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36262532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창고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EGPIS-HD2166HI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본관 동쪽 출입문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24</a:t>
                      </a:r>
                      <a:r>
                        <a:rPr lang="ko-KR" altLang="en-US" sz="1000" dirty="0"/>
                        <a:t>시간</a:t>
                      </a:r>
                    </a:p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30</a:t>
                      </a:r>
                      <a:r>
                        <a:rPr lang="ko-KR" altLang="en-US" sz="1000" dirty="0"/>
                        <a:t>일</a:t>
                      </a:r>
                    </a:p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41611700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차고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/>
                        <a:t>에스원</a:t>
                      </a:r>
                      <a:r>
                        <a:rPr lang="ko-KR" altLang="en-US" sz="1000" dirty="0"/>
                        <a:t> </a:t>
                      </a:r>
                      <a:r>
                        <a:rPr lang="en-US" altLang="ko-KR" sz="1000"/>
                        <a:t>VBR-10306</a:t>
                      </a:r>
                      <a:endParaRPr lang="ko-KR" altLang="en-US" sz="100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/>
                        <a:t>꿈마루</a:t>
                      </a:r>
                      <a:r>
                        <a:rPr lang="ko-KR" altLang="en-US" sz="1000" dirty="0"/>
                        <a:t> 뒤편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24</a:t>
                      </a:r>
                      <a:r>
                        <a:rPr lang="ko-KR" altLang="en-US" sz="1000" dirty="0"/>
                        <a:t>시간</a:t>
                      </a:r>
                    </a:p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30</a:t>
                      </a:r>
                      <a:r>
                        <a:rPr lang="ko-KR" altLang="en-US" sz="1000" dirty="0"/>
                        <a:t>일</a:t>
                      </a:r>
                    </a:p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22813038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4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유치원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EGPIS-HD2166HI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후문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24</a:t>
                      </a:r>
                      <a:r>
                        <a:rPr lang="ko-KR" altLang="en-US" sz="1000" dirty="0"/>
                        <a:t>시간</a:t>
                      </a:r>
                    </a:p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30</a:t>
                      </a:r>
                      <a:r>
                        <a:rPr lang="ko-KR" altLang="en-US" sz="1000" dirty="0"/>
                        <a:t>일</a:t>
                      </a:r>
                    </a:p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15390990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5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숙직실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EGPIS-HD2166HI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유치원 및 체육관 출입문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24</a:t>
                      </a:r>
                      <a:r>
                        <a:rPr lang="ko-KR" altLang="en-US" sz="1000" dirty="0"/>
                        <a:t>시간</a:t>
                      </a:r>
                    </a:p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30</a:t>
                      </a:r>
                      <a:r>
                        <a:rPr lang="ko-KR" altLang="en-US" sz="1000" dirty="0"/>
                        <a:t>일</a:t>
                      </a:r>
                    </a:p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44495381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6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숙직실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EGPIS-HD2166HI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본관 북쪽 출입문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24</a:t>
                      </a:r>
                      <a:r>
                        <a:rPr lang="ko-KR" altLang="en-US" sz="1000" dirty="0"/>
                        <a:t>시간</a:t>
                      </a:r>
                    </a:p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30</a:t>
                      </a:r>
                      <a:r>
                        <a:rPr lang="ko-KR" altLang="en-US" sz="1000" dirty="0"/>
                        <a:t>일</a:t>
                      </a:r>
                    </a:p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95277756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7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본관 북쪽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EGPIS-HD2166HI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/>
                        <a:t>급식실</a:t>
                      </a:r>
                      <a:r>
                        <a:rPr lang="ko-KR" altLang="en-US" sz="1000" dirty="0"/>
                        <a:t> 뒤편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24</a:t>
                      </a:r>
                      <a:r>
                        <a:rPr lang="ko-KR" altLang="en-US" sz="1000" dirty="0"/>
                        <a:t>시간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30</a:t>
                      </a:r>
                      <a:r>
                        <a:rPr lang="ko-KR" altLang="en-US" sz="1000" dirty="0"/>
                        <a:t>일</a:t>
                      </a:r>
                    </a:p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4010244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8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본관 서쪽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EGPIS-HD2166HI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본관 서쪽 통로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24</a:t>
                      </a:r>
                      <a:r>
                        <a:rPr lang="ko-KR" altLang="en-US" sz="1000" dirty="0"/>
                        <a:t>시간</a:t>
                      </a:r>
                    </a:p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30</a:t>
                      </a:r>
                      <a:r>
                        <a:rPr lang="ko-KR" altLang="en-US" sz="1000" dirty="0"/>
                        <a:t>일</a:t>
                      </a:r>
                    </a:p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416754985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9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본관 동쪽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EGPIS-HD2166HI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본관 동쪽 통로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24</a:t>
                      </a:r>
                      <a:r>
                        <a:rPr lang="ko-KR" altLang="en-US" sz="1000" dirty="0"/>
                        <a:t>시간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30</a:t>
                      </a:r>
                      <a:r>
                        <a:rPr lang="ko-KR" altLang="en-US" sz="1000" dirty="0"/>
                        <a:t>일</a:t>
                      </a:r>
                    </a:p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01036252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10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본관 옥상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웹게이트</a:t>
                      </a:r>
                      <a:r>
                        <a:rPr lang="ko-KR" altLang="en-US" sz="1000" dirty="0"/>
                        <a:t> </a:t>
                      </a:r>
                      <a:r>
                        <a:rPr lang="en-US" altLang="ko-KR" sz="1000" dirty="0"/>
                        <a:t>K1080SH-F3.6C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운동장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24</a:t>
                      </a:r>
                      <a:r>
                        <a:rPr lang="ko-KR" altLang="en-US" sz="1000" dirty="0"/>
                        <a:t>시간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30</a:t>
                      </a:r>
                      <a:r>
                        <a:rPr lang="ko-KR" altLang="en-US" sz="1000" dirty="0"/>
                        <a:t>일</a:t>
                      </a:r>
                    </a:p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87917385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11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현관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EGPIS-HD2124NIR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위치와 동일</a:t>
                      </a:r>
                    </a:p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24</a:t>
                      </a:r>
                      <a:r>
                        <a:rPr lang="ko-KR" altLang="en-US" sz="1000" dirty="0"/>
                        <a:t>시간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30</a:t>
                      </a:r>
                      <a:r>
                        <a:rPr lang="ko-KR" altLang="en-US" sz="1000" dirty="0"/>
                        <a:t>일</a:t>
                      </a:r>
                    </a:p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63237217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12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트램펄린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/>
                        <a:t>에스원</a:t>
                      </a:r>
                      <a:r>
                        <a:rPr lang="ko-KR" altLang="en-US" sz="1000" dirty="0"/>
                        <a:t> </a:t>
                      </a:r>
                      <a:r>
                        <a:rPr lang="en-US" altLang="ko-KR" sz="1000" dirty="0"/>
                        <a:t>VBR-10306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위치와 동일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24</a:t>
                      </a:r>
                      <a:r>
                        <a:rPr lang="ko-KR" altLang="en-US" sz="1000" dirty="0"/>
                        <a:t>시간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30</a:t>
                      </a:r>
                      <a:r>
                        <a:rPr lang="ko-KR" altLang="en-US" sz="1000" dirty="0"/>
                        <a:t>일</a:t>
                      </a:r>
                    </a:p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79447715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13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도서실 내 민원상담실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endParaRPr lang="ko-KR" altLang="en-US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/>
                        <a:t>아이디스</a:t>
                      </a:r>
                      <a:r>
                        <a:rPr lang="ko-KR" altLang="en-US" sz="1000" dirty="0"/>
                        <a:t> </a:t>
                      </a:r>
                      <a:r>
                        <a:rPr lang="en-US" altLang="ko-KR" sz="1000" dirty="0"/>
                        <a:t>VBR-10214R</a:t>
                      </a:r>
                      <a:r>
                        <a:rPr lang="ko-KR" altLang="en-US" sz="1000" dirty="0"/>
                        <a:t> 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위치와 동일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24</a:t>
                      </a:r>
                      <a:r>
                        <a:rPr lang="ko-KR" altLang="en-US" sz="1000" dirty="0"/>
                        <a:t>시간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30</a:t>
                      </a:r>
                      <a:r>
                        <a:rPr lang="ko-KR" altLang="en-US" sz="1000" dirty="0"/>
                        <a:t>일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24604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7763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</TotalTime>
  <Words>182</Words>
  <Application>Microsoft Office PowerPoint</Application>
  <PresentationFormat>와이드스크린</PresentationFormat>
  <Paragraphs>145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맑은 고딕</vt:lpstr>
      <vt:lpstr>바탕</vt:lpstr>
      <vt:lpstr>Arial</vt:lpstr>
      <vt:lpstr>Office 테마</vt:lpstr>
      <vt:lpstr>PowerPoint 프레젠테이션</vt:lpstr>
      <vt:lpstr>설치 장소 및 촬영범위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77</cp:revision>
  <cp:lastPrinted>2022-05-26T05:25:53Z</cp:lastPrinted>
  <dcterms:created xsi:type="dcterms:W3CDTF">2017-11-30T10:53:30Z</dcterms:created>
  <dcterms:modified xsi:type="dcterms:W3CDTF">2025-03-18T02:53:16Z</dcterms:modified>
</cp:coreProperties>
</file>